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Montserrat" panose="020B0604020202020204" charset="-52"/>
      <p:regular r:id="rId7"/>
      <p:bold r:id="rId8"/>
    </p:embeddedFont>
    <p:embeddedFont>
      <p:font typeface="Montserrat Medium" panose="020B0604020202020204" charset="-52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-91" y="1373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0.17</c:v>
                </c:pt>
                <c:pt idx="1">
                  <c:v>0.17</c:v>
                </c:pt>
                <c:pt idx="2">
                  <c:v>0.18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0651904"/>
        <c:axId val="70653440"/>
      </c:lineChart>
      <c:catAx>
        <c:axId val="70651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0653440"/>
        <c:crosses val="autoZero"/>
        <c:auto val="1"/>
        <c:lblAlgn val="ctr"/>
        <c:lblOffset val="100"/>
        <c:noMultiLvlLbl val="0"/>
      </c:catAx>
      <c:valAx>
        <c:axId val="7065344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065190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Лист1!$A$2:$A$19</c:f>
              <c:strCache>
                <c:ptCount val="18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ПРЕДОСТАВЛЕНИЕ ПРОЧИХ ВИДОВ УСЛУГ</c:v>
                </c:pt>
                <c:pt idx="14">
                  <c:v>СЕЛЬСКОЕ, ЛЕСНОЕ ХОЗЯЙСТВО, ОХОТА, РЫБОЛОВСТВО И РЫБОВОДСТВО</c:v>
                </c:pt>
                <c:pt idx="15">
                  <c:v>СТРОИТЕЛЬСТВО</c:v>
                </c:pt>
                <c:pt idx="16">
                  <c:v>ТОРГОВЛЯ ОПТОВАЯ И РОЗНИЧНАЯРЕМОНТ АВТОТРАНСПОРТНЫХ СРЕДСТВ И МОТОЦИКЛОВ</c:v>
                </c:pt>
                <c:pt idx="17">
                  <c:v>ТРАНСПОРТИРОВКА И ХРАНЕНИЕ</c:v>
                </c:pt>
              </c:strCache>
            </c:strRef>
          </c:cat>
          <c:val>
            <c:numRef>
              <c:f>Лист1!$B$2:$B$19</c:f>
              <c:numCache>
                <c:formatCode>General</c:formatCode>
                <c:ptCount val="18"/>
                <c:pt idx="0">
                  <c:v>22</c:v>
                </c:pt>
                <c:pt idx="1">
                  <c:v>49</c:v>
                </c:pt>
                <c:pt idx="2">
                  <c:v>97</c:v>
                </c:pt>
                <c:pt idx="3">
                  <c:v>65</c:v>
                </c:pt>
                <c:pt idx="4">
                  <c:v>19</c:v>
                </c:pt>
                <c:pt idx="5">
                  <c:v>30</c:v>
                </c:pt>
                <c:pt idx="6">
                  <c:v>80</c:v>
                </c:pt>
                <c:pt idx="7">
                  <c:v>42</c:v>
                </c:pt>
                <c:pt idx="8">
                  <c:v>49</c:v>
                </c:pt>
                <c:pt idx="9">
                  <c:v>10</c:v>
                </c:pt>
                <c:pt idx="10">
                  <c:v>95</c:v>
                </c:pt>
                <c:pt idx="11">
                  <c:v>535</c:v>
                </c:pt>
                <c:pt idx="12">
                  <c:v>276</c:v>
                </c:pt>
                <c:pt idx="13">
                  <c:v>1</c:v>
                </c:pt>
                <c:pt idx="14">
                  <c:v>3</c:v>
                </c:pt>
                <c:pt idx="15">
                  <c:v>3</c:v>
                </c:pt>
                <c:pt idx="16">
                  <c:v>138</c:v>
                </c:pt>
                <c:pt idx="17">
                  <c:v>39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710784"/>
        <c:axId val="70712320"/>
      </c:barChart>
      <c:catAx>
        <c:axId val="7071078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70712320"/>
        <c:crosses val="autoZero"/>
        <c:auto val="1"/>
        <c:lblAlgn val="l"/>
        <c:lblOffset val="100"/>
        <c:noMultiLvlLbl val="0"/>
      </c:catAx>
      <c:valAx>
        <c:axId val="7071232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07107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272</c:v>
                </c:pt>
                <c:pt idx="1">
                  <c:v>239</c:v>
                </c:pt>
                <c:pt idx="2">
                  <c:v>323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0442368"/>
        <c:axId val="70444160"/>
      </c:lineChart>
      <c:catAx>
        <c:axId val="70442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0444160"/>
        <c:crosses val="autoZero"/>
        <c:auto val="1"/>
        <c:lblAlgn val="ctr"/>
        <c:lblOffset val="100"/>
        <c:noMultiLvlLbl val="0"/>
      </c:catAx>
      <c:valAx>
        <c:axId val="7044416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044236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3282</c:v>
                </c:pt>
                <c:pt idx="1">
                  <c:v>1824</c:v>
                </c:pt>
                <c:pt idx="2">
                  <c:v>1553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0500352"/>
        <c:axId val="70503040"/>
      </c:lineChart>
      <c:catAx>
        <c:axId val="70500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0503040"/>
        <c:crosses val="autoZero"/>
        <c:auto val="1"/>
        <c:lblAlgn val="ctr"/>
        <c:lblOffset val="100"/>
        <c:noMultiLvlLbl val="0"/>
      </c:catAx>
      <c:valAx>
        <c:axId val="7050304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0500352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2396508764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419627187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3816383257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494112909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1848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194</cp:revision>
  <dcterms:created xsi:type="dcterms:W3CDTF">2023-05-18T06:46:50Z</dcterms:created>
  <dcterms:modified xsi:type="dcterms:W3CDTF">2026-01-14T05:24:07Z</dcterms:modified>
</cp:coreProperties>
</file>